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381" r:id="rId2"/>
    <p:sldId id="339" r:id="rId3"/>
    <p:sldId id="340" r:id="rId4"/>
    <p:sldId id="343" r:id="rId5"/>
    <p:sldId id="344" r:id="rId6"/>
    <p:sldId id="341" r:id="rId7"/>
    <p:sldId id="342" r:id="rId8"/>
    <p:sldId id="345" r:id="rId9"/>
    <p:sldId id="347" r:id="rId10"/>
    <p:sldId id="348" r:id="rId11"/>
    <p:sldId id="349" r:id="rId12"/>
    <p:sldId id="364" r:id="rId13"/>
    <p:sldId id="366" r:id="rId14"/>
    <p:sldId id="379" r:id="rId15"/>
    <p:sldId id="372" r:id="rId16"/>
    <p:sldId id="373" r:id="rId17"/>
    <p:sldId id="374" r:id="rId18"/>
    <p:sldId id="375" r:id="rId19"/>
    <p:sldId id="376" r:id="rId20"/>
  </p:sldIdLst>
  <p:sldSz cx="12188825"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8" d="100"/>
          <a:sy n="78" d="100"/>
        </p:scale>
        <p:origin x="76" y="65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12/26/2021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418"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040" y="1020431"/>
            <a:ext cx="10990686" cy="1475013"/>
          </a:xfrm>
          <a:effectLst/>
        </p:spPr>
        <p:txBody>
          <a:bodyPr anchor="b">
            <a:normAutofit/>
          </a:bodyPr>
          <a:lstStyle>
            <a:lvl1pPr>
              <a:defRPr sz="35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043" y="2495446"/>
            <a:ext cx="10990683" cy="590321"/>
          </a:xfrm>
        </p:spPr>
        <p:txBody>
          <a:bodyPr anchor="t">
            <a:normAutofit/>
          </a:bodyPr>
          <a:lstStyle>
            <a:lvl1pPr marL="0" indent="0" algn="l">
              <a:buNone/>
              <a:defRPr sz="1600" cap="all">
                <a:solidFill>
                  <a:schemeClr val="accent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3970" y="5956138"/>
            <a:ext cx="2844059" cy="365125"/>
          </a:xfrm>
        </p:spPr>
        <p:txBody>
          <a:bodyPr/>
          <a:lstStyle>
            <a:lvl1pPr>
              <a:defRPr>
                <a:solidFill>
                  <a:schemeClr val="accent1">
                    <a:lumMod val="75000"/>
                    <a:lumOff val="25000"/>
                  </a:schemeClr>
                </a:solidFill>
              </a:defRPr>
            </a:lvl1pPr>
          </a:lstStyle>
          <a:p>
            <a:fld id="{B61BEF0D-F0BB-DE4B-95CE-6DB70DBA9567}" type="datetimeFigureOut">
              <a:rPr lang="en-US" dirty="0"/>
              <a:pPr/>
              <a:t>12/26/2021</a:t>
            </a:fld>
            <a:endParaRPr lang="en-US" dirty="0"/>
          </a:p>
        </p:txBody>
      </p:sp>
      <p:sp>
        <p:nvSpPr>
          <p:cNvPr id="5" name="Footer Placeholder 4"/>
          <p:cNvSpPr>
            <a:spLocks noGrp="1"/>
          </p:cNvSpPr>
          <p:nvPr>
            <p:ph type="ftr" sz="quarter" idx="11"/>
          </p:nvPr>
        </p:nvSpPr>
        <p:spPr>
          <a:xfrm>
            <a:off x="581040" y="5951812"/>
            <a:ext cx="6915409"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5551" y="5956138"/>
            <a:ext cx="101617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FAF5A99C-3BBC-4ACD-AC7B-79D2F45FC2E0}"/>
              </a:ext>
            </a:extLst>
          </p:cNvPr>
          <p:cNvGrpSpPr/>
          <p:nvPr userDrawn="1"/>
        </p:nvGrpSpPr>
        <p:grpSpPr>
          <a:xfrm>
            <a:off x="7923213" y="0"/>
            <a:ext cx="4265612" cy="6858000"/>
            <a:chOff x="7923213" y="0"/>
            <a:chExt cx="4265612" cy="6858000"/>
          </a:xfrm>
        </p:grpSpPr>
        <p:pic>
          <p:nvPicPr>
            <p:cNvPr id="9" name="Picture 8">
              <a:extLst>
                <a:ext uri="{FF2B5EF4-FFF2-40B4-BE49-F238E27FC236}">
                  <a16:creationId xmlns:a16="http://schemas.microsoft.com/office/drawing/2014/main" id="{9FC2D8AB-CB59-4BD3-95F1-26CFAE7789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0" name="Rectangle 9">
              <a:extLst>
                <a:ext uri="{FF2B5EF4-FFF2-40B4-BE49-F238E27FC236}">
                  <a16:creationId xmlns:a16="http://schemas.microsoft.com/office/drawing/2014/main" id="{993EA6F2-457B-4CA1-9452-62D3D2BA2178}"/>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18883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12/26/2021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44159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6900" y="599725"/>
            <a:ext cx="2906060"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6899" y="675727"/>
            <a:ext cx="2003642"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722" y="675727"/>
            <a:ext cx="7894223"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1331" y="5956138"/>
            <a:ext cx="1327795" cy="365125"/>
          </a:xfrm>
        </p:spPr>
        <p:txBody>
          <a:bodyPr/>
          <a:lstStyle>
            <a:lvl1pPr>
              <a:defRPr>
                <a:solidFill>
                  <a:schemeClr val="accent1">
                    <a:lumMod val="75000"/>
                    <a:lumOff val="25000"/>
                  </a:schemeClr>
                </a:solidFill>
              </a:defRPr>
            </a:lvl1pPr>
          </a:lstStyle>
          <a:p>
            <a:fld id="{03F41C87-7AD9-4845-A077-840E4A0F3F06}" type="datetimeFigureOut">
              <a:rPr lang="en-US" smtClean="0"/>
              <a:t>12/26/2021</a:t>
            </a:fld>
            <a:endParaRPr lang="en-US"/>
          </a:p>
        </p:txBody>
      </p:sp>
      <p:sp>
        <p:nvSpPr>
          <p:cNvPr id="5" name="Footer Placeholder 4"/>
          <p:cNvSpPr>
            <a:spLocks noGrp="1"/>
          </p:cNvSpPr>
          <p:nvPr>
            <p:ph type="ftr" sz="quarter" idx="11"/>
          </p:nvPr>
        </p:nvSpPr>
        <p:spPr>
          <a:xfrm>
            <a:off x="774722" y="5951812"/>
            <a:ext cx="7894223"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443895" y="5956138"/>
            <a:ext cx="1163892" cy="365125"/>
          </a:xfrm>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250212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041" y="2180497"/>
            <a:ext cx="11026743"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12/26/2021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257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700" y="5141975"/>
            <a:ext cx="1128792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2" y="3043911"/>
            <a:ext cx="11026743" cy="1497507"/>
          </a:xfrm>
        </p:spPr>
        <p:txBody>
          <a:bodyPr anchor="b">
            <a:normAutofit/>
          </a:bodyPr>
          <a:lstStyle>
            <a:lvl1pPr algn="l">
              <a:defRPr sz="3599"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041" y="4541417"/>
            <a:ext cx="11026743" cy="600556"/>
          </a:xfrm>
        </p:spPr>
        <p:txBody>
          <a:bodyPr anchor="t">
            <a:normAutofit/>
          </a:bodyPr>
          <a:lstStyle>
            <a:lvl1pPr marL="0" indent="0" algn="l">
              <a:buNone/>
              <a:defRPr sz="1799" cap="all">
                <a:solidFill>
                  <a:schemeClr val="accent2"/>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12/26/2021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grpSp>
        <p:nvGrpSpPr>
          <p:cNvPr id="9" name="Group 8">
            <a:extLst>
              <a:ext uri="{FF2B5EF4-FFF2-40B4-BE49-F238E27FC236}">
                <a16:creationId xmlns:a16="http://schemas.microsoft.com/office/drawing/2014/main" id="{3DFE6CB5-8ED0-41A2-B607-A2943D4AA4E7}"/>
              </a:ext>
            </a:extLst>
          </p:cNvPr>
          <p:cNvGrpSpPr/>
          <p:nvPr userDrawn="1"/>
        </p:nvGrpSpPr>
        <p:grpSpPr>
          <a:xfrm>
            <a:off x="11123611" y="0"/>
            <a:ext cx="1065214" cy="6868886"/>
            <a:chOff x="11123611" y="0"/>
            <a:chExt cx="1065214" cy="6868886"/>
          </a:xfrm>
        </p:grpSpPr>
        <p:pic>
          <p:nvPicPr>
            <p:cNvPr id="10" name="Picture 9">
              <a:extLst>
                <a:ext uri="{FF2B5EF4-FFF2-40B4-BE49-F238E27FC236}">
                  <a16:creationId xmlns:a16="http://schemas.microsoft.com/office/drawing/2014/main" id="{9E8E5DCC-B23F-4A3C-8BCC-E31F6612DC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1" name="Rectangle 10">
              <a:extLst>
                <a:ext uri="{FF2B5EF4-FFF2-40B4-BE49-F238E27FC236}">
                  <a16:creationId xmlns:a16="http://schemas.microsoft.com/office/drawing/2014/main" id="{79E8F40B-974D-4F82-9D1D-8B6F1FAA8B0C}"/>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17643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12/26/2021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5943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6989" y="2250893"/>
            <a:ext cx="5085750" cy="536005"/>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581042"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2037" y="2250893"/>
            <a:ext cx="5085748" cy="553373"/>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090"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12/26/2021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19700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568"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744" y="729658"/>
            <a:ext cx="11026744"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12/26/2021</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26604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12/26/2021</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96711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700" y="5141973"/>
            <a:ext cx="11295258"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5262296"/>
            <a:ext cx="4908166" cy="689514"/>
          </a:xfrm>
        </p:spPr>
        <p:txBody>
          <a:bodyPr anchor="ctr"/>
          <a:lstStyle>
            <a:lvl1pPr algn="l">
              <a:defRPr sz="1999"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699" y="601200"/>
            <a:ext cx="11289899" cy="4204800"/>
          </a:xfrm>
        </p:spPr>
        <p:txBody>
          <a:bodyPr anchor="ctr">
            <a:normAutofit/>
          </a:bodyPr>
          <a:lstStyle>
            <a:lvl1pPr>
              <a:defRPr sz="1999">
                <a:solidFill>
                  <a:schemeClr val="tx2"/>
                </a:solidFill>
              </a:defRPr>
            </a:lvl1pPr>
            <a:lvl2pPr>
              <a:defRPr sz="1799">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9329" y="5262297"/>
            <a:ext cx="5868458" cy="689515"/>
          </a:xfrm>
        </p:spPr>
        <p:txBody>
          <a:bodyPr anchor="ctr">
            <a:normAutofit/>
          </a:bodyPr>
          <a:lstStyle>
            <a:lvl1pPr marL="0" indent="0" algn="r">
              <a:buNone/>
              <a:defRPr sz="1100">
                <a:solidFill>
                  <a:schemeClr val="bg1"/>
                </a:solidFill>
              </a:defRPr>
            </a:lvl1pPr>
            <a:lvl2pPr marL="457063" indent="0">
              <a:buNone/>
              <a:defRPr sz="11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12/26/2021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40363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041" y="4693389"/>
            <a:ext cx="11026744" cy="566738"/>
          </a:xfrm>
        </p:spPr>
        <p:txBody>
          <a:bodyPr anchor="b">
            <a:normAutofit/>
          </a:bodyPr>
          <a:lstStyle>
            <a:lvl1pPr algn="l">
              <a:defRPr sz="2399"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701" y="599725"/>
            <a:ext cx="11287919" cy="3557252"/>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041" y="5260128"/>
            <a:ext cx="11026745" cy="598671"/>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742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041" y="705124"/>
            <a:ext cx="11026744"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041" y="2336003"/>
            <a:ext cx="11026744"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3971" y="5956138"/>
            <a:ext cx="2844058" cy="365125"/>
          </a:xfrm>
          <a:prstGeom prst="rect">
            <a:avLst/>
          </a:prstGeom>
        </p:spPr>
        <p:txBody>
          <a:bodyPr vert="horz" lIns="91440" tIns="45720" rIns="91440" bIns="45720" rtlCol="0" anchor="ctr"/>
          <a:lstStyle>
            <a:lvl1pPr algn="r">
              <a:defRPr sz="900">
                <a:solidFill>
                  <a:schemeClr val="accent2"/>
                </a:solidFill>
              </a:defRPr>
            </a:lvl1pPr>
          </a:lstStyle>
          <a:p>
            <a:fld id="{03F41C87-7AD9-4845-A077-840E4A0F3F06}" type="datetimeFigureOut">
              <a:rPr lang="en-US" smtClean="0"/>
              <a:pPr/>
              <a:t>12/26/2021</a:t>
            </a:fld>
            <a:endParaRPr lang="en-US"/>
          </a:p>
        </p:txBody>
      </p:sp>
      <p:sp>
        <p:nvSpPr>
          <p:cNvPr id="5" name="Footer Placeholder 4"/>
          <p:cNvSpPr>
            <a:spLocks noGrp="1"/>
          </p:cNvSpPr>
          <p:nvPr>
            <p:ph type="ftr" sz="quarter" idx="3"/>
          </p:nvPr>
        </p:nvSpPr>
        <p:spPr>
          <a:xfrm>
            <a:off x="581040" y="5951812"/>
            <a:ext cx="6915409"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555550" y="5956138"/>
            <a:ext cx="1052236" cy="365125"/>
          </a:xfrm>
          <a:prstGeom prst="rect">
            <a:avLst/>
          </a:prstGeom>
        </p:spPr>
        <p:txBody>
          <a:bodyPr vert="horz" lIns="91440" tIns="45720" rIns="91440" bIns="45720" rtlCol="0" anchor="ctr"/>
          <a:lstStyle>
            <a:lvl1pPr algn="r">
              <a:defRPr sz="900">
                <a:solidFill>
                  <a:schemeClr val="accent2"/>
                </a:solidFill>
              </a:defRPr>
            </a:lvl1pPr>
          </a:lstStyle>
          <a:p>
            <a:fld id="{2A013F82-EE5E-44EE-A61D-E31C6657F26F}" type="slidenum">
              <a:rPr lang="en-US" smtClean="0"/>
              <a:pPr/>
              <a:t>‹#›</a:t>
            </a:fld>
            <a:endParaRPr lang="en-US"/>
          </a:p>
        </p:txBody>
      </p:sp>
      <p:sp>
        <p:nvSpPr>
          <p:cNvPr id="9" name="Rectangle 8"/>
          <p:cNvSpPr/>
          <p:nvPr/>
        </p:nvSpPr>
        <p:spPr>
          <a:xfrm>
            <a:off x="446418"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0725" y="457200"/>
            <a:ext cx="3702356"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TextBox 11">
            <a:extLst>
              <a:ext uri="{FF2B5EF4-FFF2-40B4-BE49-F238E27FC236}">
                <a16:creationId xmlns:a16="http://schemas.microsoft.com/office/drawing/2014/main" id="{5D9B01FE-E894-4E3B-9630-B5564A3DD030}"/>
              </a:ext>
            </a:extLst>
          </p:cNvPr>
          <p:cNvSpPr txBox="1"/>
          <p:nvPr userDrawn="1">
            <p:extLst>
              <p:ext uri="{1162E1C5-73C7-4A58-AE30-91384D911F3F}">
                <p184:classification xmlns:p184="http://schemas.microsoft.com/office/powerpoint/2018/4/main" val="ftr"/>
              </p:ext>
            </p:extLst>
          </p:nvPr>
        </p:nvSpPr>
        <p:spPr>
          <a:xfrm>
            <a:off x="0" y="6705600"/>
            <a:ext cx="338138" cy="152400"/>
          </a:xfrm>
          <a:prstGeom prst="rect">
            <a:avLst/>
          </a:prstGeom>
        </p:spPr>
        <p:txBody>
          <a:bodyPr horzOverflow="overflow" lIns="0" tIns="0" rIns="0" bIns="0">
            <a:spAutoFit/>
          </a:bodyPr>
          <a:lstStyle/>
          <a:p>
            <a:pPr algn="l"/>
            <a:r>
              <a:rPr lang="en-IN" sz="1000">
                <a:solidFill>
                  <a:srgbClr val="00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333406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2799"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08"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799" kern="1200">
          <a:solidFill>
            <a:schemeClr val="tx2"/>
          </a:solidFill>
          <a:latin typeface="+mn-lt"/>
          <a:ea typeface="+mn-ea"/>
          <a:cs typeface="+mn-cs"/>
        </a:defRPr>
      </a:lvl1pPr>
      <a:lvl2pPr marL="629811"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30" indent="-269919"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627"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519"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43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34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25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16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115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ACC10-BF58-4C09-AF47-39FECF822A40}"/>
              </a:ext>
            </a:extLst>
          </p:cNvPr>
          <p:cNvSpPr>
            <a:spLocks noGrp="1"/>
          </p:cNvSpPr>
          <p:nvPr>
            <p:ph type="title"/>
          </p:nvPr>
        </p:nvSpPr>
        <p:spPr>
          <a:xfrm>
            <a:off x="643300" y="1033389"/>
            <a:ext cx="4824999" cy="1891555"/>
          </a:xfrm>
        </p:spPr>
        <p:txBody>
          <a:bodyPr anchor="ctr">
            <a:normAutofit fontScale="90000"/>
          </a:bodyPr>
          <a:lstStyle/>
          <a:p>
            <a:r>
              <a:rPr lang="en-IN" sz="2700" dirty="0">
                <a:solidFill>
                  <a:srgbClr val="FFFFFF"/>
                </a:solidFill>
              </a:rPr>
              <a:t>Project Presentation on</a:t>
            </a:r>
            <a:br>
              <a:rPr lang="en-IN" sz="5300" dirty="0">
                <a:solidFill>
                  <a:srgbClr val="FFFFFF"/>
                </a:solidFill>
              </a:rPr>
            </a:br>
            <a:br>
              <a:rPr lang="en-IN" sz="5300" dirty="0">
                <a:solidFill>
                  <a:srgbClr val="FFFFFF"/>
                </a:solidFill>
              </a:rPr>
            </a:br>
            <a:r>
              <a:rPr lang="en-IN" sz="3600" b="0" i="0" dirty="0">
                <a:solidFill>
                  <a:srgbClr val="4E5E6A"/>
                </a:solidFill>
                <a:effectLst/>
                <a:latin typeface="Amasis MT Pro Black" panose="02040A04050005020304" pitchFamily="18" charset="0"/>
              </a:rPr>
              <a:t>Malignant-Comments-Classifier Project</a:t>
            </a:r>
            <a:endParaRPr lang="en-IN" sz="3600" dirty="0">
              <a:solidFill>
                <a:srgbClr val="FFFFFF"/>
              </a:solidFill>
              <a:latin typeface="Amasis MT Pro Black" panose="02040A04050005020304" pitchFamily="18" charset="0"/>
            </a:endParaRP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411" y="460868"/>
            <a:ext cx="4826775"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007" y="460868"/>
            <a:ext cx="4826775"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A picture containing text&#10;&#10;Description automatically generated">
            <a:extLst>
              <a:ext uri="{FF2B5EF4-FFF2-40B4-BE49-F238E27FC236}">
                <a16:creationId xmlns:a16="http://schemas.microsoft.com/office/drawing/2014/main" id="{45831F2E-E98B-4867-8829-433DB3A2A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453" y="332656"/>
            <a:ext cx="5130638" cy="6264695"/>
          </a:xfrm>
          <a:ln w="57150">
            <a:noFill/>
          </a:ln>
        </p:spPr>
      </p:pic>
      <p:sp>
        <p:nvSpPr>
          <p:cNvPr id="4" name="TextBox 3">
            <a:extLst>
              <a:ext uri="{FF2B5EF4-FFF2-40B4-BE49-F238E27FC236}">
                <a16:creationId xmlns:a16="http://schemas.microsoft.com/office/drawing/2014/main" id="{E5769F35-E0DA-4F24-9543-D338BF82FBA7}"/>
              </a:ext>
            </a:extLst>
          </p:cNvPr>
          <p:cNvSpPr txBox="1"/>
          <p:nvPr/>
        </p:nvSpPr>
        <p:spPr>
          <a:xfrm>
            <a:off x="693812" y="3933056"/>
            <a:ext cx="4536504" cy="1877437"/>
          </a:xfrm>
          <a:prstGeom prst="rect">
            <a:avLst/>
          </a:prstGeom>
          <a:noFill/>
        </p:spPr>
        <p:txBody>
          <a:bodyPr wrap="square" rtlCol="0">
            <a:spAutoFit/>
          </a:bodyPr>
          <a:lstStyle/>
          <a:p>
            <a:endParaRPr lang="en-IN" dirty="0"/>
          </a:p>
          <a:p>
            <a:r>
              <a:rPr lang="en-IN" sz="2400" dirty="0"/>
              <a:t>PRESENTED BY:</a:t>
            </a:r>
          </a:p>
          <a:p>
            <a:endParaRPr lang="en-IN" dirty="0"/>
          </a:p>
          <a:p>
            <a:r>
              <a:rPr lang="en-IN" sz="2800" dirty="0">
                <a:latin typeface="Amasis MT Pro Black" panose="02040A04050005020304" pitchFamily="18" charset="0"/>
              </a:rPr>
              <a:t>NIKITA PATRA</a:t>
            </a:r>
          </a:p>
          <a:p>
            <a:r>
              <a:rPr lang="en-IN" sz="2800" dirty="0">
                <a:latin typeface="Amasis MT Pro Black" panose="02040A04050005020304" pitchFamily="18" charset="0"/>
              </a:rPr>
              <a:t>BATCH: 1832</a:t>
            </a:r>
          </a:p>
        </p:txBody>
      </p:sp>
    </p:spTree>
    <p:extLst>
      <p:ext uri="{BB962C8B-B14F-4D97-AF65-F5344CB8AC3E}">
        <p14:creationId xmlns:p14="http://schemas.microsoft.com/office/powerpoint/2010/main" val="278142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179512" y="35644"/>
            <a:ext cx="9829799" cy="1628800"/>
          </a:xfrm>
        </p:spPr>
        <p:txBody>
          <a:bodyPr>
            <a:normAutofit/>
          </a:bodyPr>
          <a:lstStyle/>
          <a:p>
            <a:r>
              <a:rPr lang="en-IN" dirty="0"/>
              <a:t>Visualization:</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124489" y="6237312"/>
            <a:ext cx="10370523" cy="1854200"/>
          </a:xfrm>
        </p:spPr>
        <p:txBody>
          <a:bodyPr>
            <a:normAutofit/>
          </a:bodyPr>
          <a:lstStyle/>
          <a:p>
            <a:endParaRPr lang="en-IN" dirty="0"/>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malignant and highly malignant comments respectively.</a:t>
            </a:r>
            <a:endParaRPr lang="en-IN" sz="2000" dirty="0">
              <a:latin typeface="Century" panose="02040604050505020304" pitchFamily="18" charset="0"/>
            </a:endParaRPr>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5ADEA348-20BC-42C5-B930-C3377093AA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613" y="1988840"/>
            <a:ext cx="4798871" cy="3258392"/>
          </a:xfrm>
          <a:prstGeom prst="rect">
            <a:avLst/>
          </a:prstGeom>
          <a:noFill/>
          <a:ln>
            <a:noFill/>
          </a:ln>
        </p:spPr>
      </p:pic>
      <p:pic>
        <p:nvPicPr>
          <p:cNvPr id="7" name="Picture 6">
            <a:extLst>
              <a:ext uri="{FF2B5EF4-FFF2-40B4-BE49-F238E27FC236}">
                <a16:creationId xmlns:a16="http://schemas.microsoft.com/office/drawing/2014/main" id="{CC500D53-1F30-43BB-911F-C3ABFD2755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0396" y="1988840"/>
            <a:ext cx="4896545" cy="3258393"/>
          </a:xfrm>
          <a:prstGeom prst="rect">
            <a:avLst/>
          </a:prstGeom>
          <a:noFill/>
          <a:ln>
            <a:noFill/>
          </a:ln>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179512" y="692696"/>
            <a:ext cx="9829799" cy="1080120"/>
          </a:xfrm>
        </p:spPr>
        <p:txBody>
          <a:bodyPr>
            <a:normAutofit/>
          </a:bodyPr>
          <a:lstStyle/>
          <a:p>
            <a:r>
              <a:rPr lang="en-IN" dirty="0"/>
              <a:t>Vizualization:</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143000" y="2104323"/>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threat and highly rude comments respectively.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99EBD51-BACB-4C5D-96DD-E57C3C90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9860" y="1989826"/>
            <a:ext cx="4752528" cy="3096344"/>
          </a:xfrm>
          <a:prstGeom prst="rect">
            <a:avLst/>
          </a:prstGeom>
          <a:noFill/>
          <a:ln>
            <a:noFill/>
          </a:ln>
        </p:spPr>
      </p:pic>
      <p:pic>
        <p:nvPicPr>
          <p:cNvPr id="6" name="Picture 5">
            <a:extLst>
              <a:ext uri="{FF2B5EF4-FFF2-40B4-BE49-F238E27FC236}">
                <a16:creationId xmlns:a16="http://schemas.microsoft.com/office/drawing/2014/main" id="{4892F1D6-1538-4EF2-9B55-4FE2759B7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0396" y="1974591"/>
            <a:ext cx="5022403" cy="3079089"/>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a:xfrm>
            <a:off x="1162081" y="688975"/>
            <a:ext cx="11026744" cy="1013800"/>
          </a:xfrm>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a:xfrm>
            <a:off x="765820" y="1844824"/>
            <a:ext cx="10802416" cy="4468217"/>
          </a:xfrm>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a:t>
            </a:r>
            <a:endParaRPr lang="en-IN" sz="20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Just make the comments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Removed extra spaces, converted email address into email keyword, likely wise phone number etc. Tried to make Comments small and more appropriate as much as it was possible.</a:t>
            </a: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a:xfrm>
            <a:off x="836613" y="764704"/>
            <a:ext cx="11026744" cy="1013800"/>
          </a:xfrm>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621804" y="1988840"/>
            <a:ext cx="10730408" cy="4968552"/>
          </a:xfrm>
        </p:spPr>
        <p:txBody>
          <a:bodyPr>
            <a:noAutofit/>
          </a:bodyPr>
          <a:lstStyle/>
          <a:p>
            <a:pPr>
              <a:lnSpc>
                <a:spcPct val="107000"/>
              </a:lnSpc>
              <a:spcAft>
                <a:spcPts val="8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0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multiple targets which are binary. I have converted the text into vectors using TFIDF vectorizer and separated our feature and labels then build the model using One Vs Rest Classifier.  Among all the algorithms which I have used for this purpose I have chosen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LogisticRegression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MultinomialNB</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LightGBMClassifier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was giving me good performance.</a:t>
            </a:r>
          </a:p>
          <a:p>
            <a:pPr marL="342900" lvl="0" indent="-342900">
              <a:lnSpc>
                <a:spcPct val="107000"/>
              </a:lnSpc>
              <a:spcBef>
                <a:spcPts val="300"/>
              </a:spcBef>
              <a:spcAft>
                <a:spcPts val="300"/>
              </a:spcAft>
              <a:buFont typeface="Wingdings" panose="05000000000000000000" pitchFamily="2" charset="2"/>
              <a:buChar char=""/>
            </a:pP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B0F6AB-973D-4695-B6BE-6A883B9C9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788" y="415769"/>
            <a:ext cx="11233248" cy="4824536"/>
          </a:xfrm>
          <a:prstGeom prst="rect">
            <a:avLst/>
          </a:prstGeom>
          <a:noFill/>
          <a:ln>
            <a:noFill/>
          </a:ln>
        </p:spPr>
      </p:pic>
      <p:sp>
        <p:nvSpPr>
          <p:cNvPr id="3" name="TextBox 2">
            <a:extLst>
              <a:ext uri="{FF2B5EF4-FFF2-40B4-BE49-F238E27FC236}">
                <a16:creationId xmlns:a16="http://schemas.microsoft.com/office/drawing/2014/main" id="{E46E068E-AD78-4353-8794-3E21A8BAF062}"/>
              </a:ext>
            </a:extLst>
          </p:cNvPr>
          <p:cNvSpPr txBox="1"/>
          <p:nvPr/>
        </p:nvSpPr>
        <p:spPr>
          <a:xfrm>
            <a:off x="1377888" y="5745450"/>
            <a:ext cx="9433048" cy="707886"/>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latin typeface="Century" panose="02040604050505020304" pitchFamily="18" charset="0"/>
              </a:rPr>
              <a:t>I got Linear SVC as the best model. So I have to do hyper parameter </a:t>
            </a:r>
            <a:r>
              <a:rPr lang="en-IN" sz="2000" dirty="0" err="1">
                <a:latin typeface="Century" panose="02040604050505020304" pitchFamily="18" charset="0"/>
              </a:rPr>
              <a:t>tunnig</a:t>
            </a:r>
            <a:r>
              <a:rPr lang="en-IN" sz="2000" dirty="0">
                <a:latin typeface="Century" panose="02040604050505020304" pitchFamily="18" charset="0"/>
              </a:rPr>
              <a:t> for this best model.</a:t>
            </a:r>
          </a:p>
        </p:txBody>
      </p:sp>
    </p:spTree>
    <p:extLst>
      <p:ext uri="{BB962C8B-B14F-4D97-AF65-F5344CB8AC3E}">
        <p14:creationId xmlns:p14="http://schemas.microsoft.com/office/powerpoint/2010/main" val="273783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053852" y="1052736"/>
            <a:ext cx="9829799" cy="648072"/>
          </a:xfrm>
        </p:spPr>
        <p:txBody>
          <a:bodyPr/>
          <a:lstStyle/>
          <a:p>
            <a:r>
              <a:rPr lang="en-IN" dirty="0"/>
              <a:t>Hyper Parameter Tunning:</a:t>
            </a:r>
          </a:p>
        </p:txBody>
      </p:sp>
      <p:pic>
        <p:nvPicPr>
          <p:cNvPr id="8" name="Content Placeholder 7">
            <a:extLst>
              <a:ext uri="{FF2B5EF4-FFF2-40B4-BE49-F238E27FC236}">
                <a16:creationId xmlns:a16="http://schemas.microsoft.com/office/drawing/2014/main" id="{F206AF18-084F-4F33-88D4-ED25B9D4B8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7543" y="4797152"/>
            <a:ext cx="7632848" cy="1752381"/>
          </a:xfrm>
          <a:prstGeom prst="rect">
            <a:avLst/>
          </a:prstGeom>
          <a:noFill/>
          <a:ln>
            <a:noFill/>
          </a:ln>
        </p:spPr>
      </p:pic>
      <p:pic>
        <p:nvPicPr>
          <p:cNvPr id="7" name="Picture 6">
            <a:extLst>
              <a:ext uri="{FF2B5EF4-FFF2-40B4-BE49-F238E27FC236}">
                <a16:creationId xmlns:a16="http://schemas.microsoft.com/office/drawing/2014/main" id="{69C02C0E-8ED5-4882-911D-07270DA3CE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844824"/>
            <a:ext cx="8064896" cy="2952328"/>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837828" y="934785"/>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035594" y="5445224"/>
            <a:ext cx="9722297" cy="1264642"/>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And after doing hyperparameter tuning I got above parameters as best suitable parameters for our final </a:t>
            </a:r>
            <a:r>
              <a:rPr lang="en-IN" sz="1700" dirty="0">
                <a:effectLst/>
                <a:latin typeface="Century" panose="02040604050505020304" pitchFamily="18" charset="0"/>
                <a:ea typeface="Calibri" panose="020F0502020204030204" pitchFamily="34" charset="0"/>
                <a:cs typeface="Times New Roman" panose="02020603050405020304" pitchFamily="18" charset="0"/>
              </a:rPr>
              <a:t>model</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 I have tested my final model using these parameters and got better results compared to earlier results for my final model.</a:t>
            </a:r>
          </a:p>
        </p:txBody>
      </p:sp>
      <p:pic>
        <p:nvPicPr>
          <p:cNvPr id="5" name="Picture 4">
            <a:extLst>
              <a:ext uri="{FF2B5EF4-FFF2-40B4-BE49-F238E27FC236}">
                <a16:creationId xmlns:a16="http://schemas.microsoft.com/office/drawing/2014/main" id="{ACE2F6EF-3BEC-4577-A03D-C7F7EED793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788" y="1988840"/>
            <a:ext cx="8496944" cy="3240360"/>
          </a:xfrm>
          <a:prstGeom prst="rect">
            <a:avLst/>
          </a:prstGeom>
          <a:noFill/>
          <a:ln>
            <a:noFill/>
          </a:ln>
        </p:spPr>
      </p:pic>
      <p:pic>
        <p:nvPicPr>
          <p:cNvPr id="8" name="Picture 7">
            <a:extLst>
              <a:ext uri="{FF2B5EF4-FFF2-40B4-BE49-F238E27FC236}">
                <a16:creationId xmlns:a16="http://schemas.microsoft.com/office/drawing/2014/main" id="{24CAC10D-5DBB-4BCE-A29A-C358351709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90756" y="2204864"/>
            <a:ext cx="2076450" cy="287528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fontScale="90000"/>
          </a:bodyPr>
          <a:lstStyle/>
          <a:p>
            <a:r>
              <a:rPr lang="en-IN" sz="3200" dirty="0"/>
              <a:t>Saving the model and predictions for test dataset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485900" y="3717032"/>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485900" y="6143725"/>
            <a:ext cx="9722296"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malignance</a:t>
            </a:r>
            <a:r>
              <a:rPr lang="en-IN" sz="1800" b="1" dirty="0">
                <a:effectLst/>
                <a:latin typeface="Calibri" panose="020F0502020204030204" pitchFamily="34" charset="0"/>
                <a:ea typeface="Calibri" panose="020F0502020204030204" pitchFamily="34" charset="0"/>
                <a:cs typeface="Calibri" panose="020F0502020204030204" pitchFamily="34" charset="0"/>
              </a:rPr>
              <a:t> using saved model, and the predictions look good.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FCF0AEE-A252-44B4-BEAA-FD653A6BC9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5860" y="1988840"/>
            <a:ext cx="9722295" cy="331236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836612" y="215769"/>
            <a:ext cx="9829799" cy="1584176"/>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549797" y="1772816"/>
            <a:ext cx="10802416" cy="4968552"/>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Malignant Comment Classifier.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stop words. </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a:t>
            </a: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Icon, arrow&#10;&#10;Description automatically generated">
            <a:extLst>
              <a:ext uri="{FF2B5EF4-FFF2-40B4-BE49-F238E27FC236}">
                <a16:creationId xmlns:a16="http://schemas.microsoft.com/office/drawing/2014/main" id="{5B70982E-0F09-4757-912B-23B6CFC3F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793" y="404664"/>
            <a:ext cx="11375238" cy="5976664"/>
          </a:xfr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for test dataset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Malignant Comment Classifier.</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Predictions for test dataset from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981844" y="908720"/>
            <a:ext cx="9829799" cy="671736"/>
          </a:xfrm>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549796" y="2492896"/>
            <a:ext cx="10586392" cy="4149080"/>
          </a:xfrm>
        </p:spPr>
        <p:txBody>
          <a:bodyPr>
            <a:noAutofit/>
          </a:bodyPr>
          <a:lstStyle/>
          <a:p>
            <a:pPr marL="0" indent="0">
              <a:lnSpc>
                <a:spcPct val="107000"/>
              </a:lnSpc>
              <a:spcAft>
                <a:spcPts val="800"/>
              </a:spcAft>
              <a:buNone/>
            </a:pPr>
            <a:r>
              <a:rPr lang="en-IN" sz="1700" dirty="0">
                <a:effectLst/>
                <a:latin typeface="Century" panose="02040604050505020304" pitchFamily="18"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cyberbullying. </a:t>
            </a:r>
          </a:p>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a:xfrm>
            <a:off x="836612" y="687008"/>
            <a:ext cx="11026744" cy="1013800"/>
          </a:xfrm>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819422" y="1556792"/>
            <a:ext cx="10370369" cy="5112568"/>
          </a:xfrm>
        </p:spPr>
        <p:txBody>
          <a:bodyPr>
            <a:noAutofit/>
          </a:bodyPr>
          <a:lstStyle/>
          <a:p>
            <a:pPr marL="0" indent="0" algn="just">
              <a:lnSpc>
                <a:spcPct val="106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 In social media the people spreading or involved in such kind of activities uses filthy languages, aggression, images etc. to offend and gravely hurt the person on the other side. This is one of the major concerns now. 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179513" y="462428"/>
            <a:ext cx="9829798" cy="1296144"/>
          </a:xfrm>
        </p:spPr>
        <p:txBody>
          <a:bodyPr/>
          <a:lstStyle/>
          <a:p>
            <a:r>
              <a:rPr lang="en-IN" dirty="0"/>
              <a:t>What is Malignant Comment?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7" y="1984248"/>
            <a:ext cx="9829797" cy="1084712"/>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Malignant Comment Classification: A </a:t>
            </a:r>
            <a:r>
              <a:rPr lang="en-US" sz="2000" b="1" i="0" dirty="0">
                <a:solidFill>
                  <a:srgbClr val="202124"/>
                </a:solidFill>
                <a:effectLst/>
                <a:latin typeface="Century" panose="02040604050505020304" pitchFamily="18" charset="0"/>
              </a:rPr>
              <a:t>Classification model designed to detect the type of toxic comments to detect and prevent online bullying.</a:t>
            </a:r>
            <a:endParaRPr lang="en-IN" sz="2000" dirty="0">
              <a:latin typeface="Century" panose="02040604050505020304" pitchFamily="18" charset="0"/>
            </a:endParaRPr>
          </a:p>
        </p:txBody>
      </p:sp>
      <p:pic>
        <p:nvPicPr>
          <p:cNvPr id="7" name="Picture 6">
            <a:extLst>
              <a:ext uri="{FF2B5EF4-FFF2-40B4-BE49-F238E27FC236}">
                <a16:creationId xmlns:a16="http://schemas.microsoft.com/office/drawing/2014/main" id="{FDB4A409-D581-4C3C-9331-9E0B63DD5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076" y="3212976"/>
            <a:ext cx="6408713" cy="3182596"/>
          </a:xfrm>
          <a:prstGeom prst="rect">
            <a:avLst/>
          </a:prstGeo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Malignant Comment Classifier.</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549796" y="1700808"/>
            <a:ext cx="10768170" cy="532859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Nowadays users leave numerous comments on different social networks, news portals, and forums. Some of the comments are toxic or abusive. Due to numbers of comments, it is unfeasible to manually moderate them, so most of the systems use some kind of automatic discovery of toxicity using machine learning models. In this work, we performed a systematic review of the state-of-the-art in toxic comment classification using machine learning methods. First, we have investigated when and where the papers were published and their maturity level. In our analysis of every primary study we investigated: data set used, evaluation metric, used machine learning methods, classes of toxicity, and comment language</a:t>
            </a:r>
            <a:r>
              <a:rPr lang="en-US" sz="1800" dirty="0">
                <a:latin typeface="Century" panose="02040604050505020304" pitchFamily="18" charset="0"/>
              </a:rPr>
              <a:t>.</a:t>
            </a:r>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 bullying.</a:t>
            </a:r>
            <a:endParaRPr lang="en-IN" sz="1800" dirty="0">
              <a:latin typeface="Century" panose="02040604050505020304" pitchFamily="18" charset="0"/>
            </a:endParaRP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a:xfrm>
            <a:off x="1126787" y="687008"/>
            <a:ext cx="11026744" cy="1013800"/>
          </a:xfrm>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693204" y="1772816"/>
            <a:ext cx="10802416" cy="4824536"/>
          </a:xfrm>
        </p:spPr>
        <p:txBody>
          <a:bodyPr>
            <a:no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As a first step I have imported required libraries and I have imported the dataset which was in csv format.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Cleaned the data from junk values. Replace multiple spaces with single space So that it will be easy to classify it.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am creating a function for feature engineering and making three different columns using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comment_text</a:t>
            </a:r>
            <a:r>
              <a:rPr lang="en-IN" sz="2000" dirty="0">
                <a:effectLst/>
                <a:latin typeface="Century" panose="02040604050505020304" pitchFamily="18" charset="0"/>
                <a:ea typeface="Calibri" panose="020F0502020204030204" pitchFamily="34" charset="0"/>
                <a:cs typeface="Times New Roman" panose="02020603050405020304" pitchFamily="18" charset="0"/>
              </a:rPr>
              <a:t> column Length: indicating the length of the text. Exclamation: indicates whether ‘!’ is present in the text or not. Question: indicates whether ‘?’ is present in the text or not.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By observing these comments we can say that we need to do lot of text processing as there are many words which are not important for prediction, as well as numbers and other stuff.</a:t>
            </a: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179512" y="116632"/>
            <a:ext cx="9829799" cy="1584176"/>
          </a:xfrm>
        </p:spPr>
        <p:txBody>
          <a:bodyPr>
            <a:normAutofit/>
          </a:bodyPr>
          <a:lstStyle/>
          <a:p>
            <a:r>
              <a:rPr lang="en-IN" dirty="0"/>
              <a:t>Visualization:</a:t>
            </a:r>
          </a:p>
        </p:txBody>
      </p:sp>
      <p:pic>
        <p:nvPicPr>
          <p:cNvPr id="4" name="Picture 3">
            <a:extLst>
              <a:ext uri="{FF2B5EF4-FFF2-40B4-BE49-F238E27FC236}">
                <a16:creationId xmlns:a16="http://schemas.microsoft.com/office/drawing/2014/main" id="{D6613213-4DEA-4E87-B408-E8F839DCD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972" y="2204864"/>
            <a:ext cx="7416824" cy="2648123"/>
          </a:xfrm>
          <a:prstGeom prst="rect">
            <a:avLst/>
          </a:prstGeom>
          <a:noFill/>
          <a:ln>
            <a:noFill/>
          </a:ln>
        </p:spPr>
      </p:pic>
      <p:sp>
        <p:nvSpPr>
          <p:cNvPr id="6" name="TextBox 5">
            <a:extLst>
              <a:ext uri="{FF2B5EF4-FFF2-40B4-BE49-F238E27FC236}">
                <a16:creationId xmlns:a16="http://schemas.microsoft.com/office/drawing/2014/main" id="{8FD2DF40-19D0-4FB0-A22F-07C102849CED}"/>
              </a:ext>
            </a:extLst>
          </p:cNvPr>
          <p:cNvSpPr txBox="1"/>
          <p:nvPr/>
        </p:nvSpPr>
        <p:spPr>
          <a:xfrm>
            <a:off x="765820" y="5229200"/>
            <a:ext cx="10586392" cy="1015663"/>
          </a:xfrm>
          <a:prstGeom prst="rect">
            <a:avLst/>
          </a:prstGeom>
          <a:noFill/>
        </p:spPr>
        <p:txBody>
          <a:bodyPr wrap="square">
            <a:spAutoFit/>
          </a:bodyPr>
          <a:lstStyle/>
          <a:p>
            <a:pPr marL="285750" indent="-285750">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figure represents count plot for all our labels. Looking at this plot we can conclude that more number of comments has been labelled as malignant compared to others. Very less number of comments has been labelled as threat.</a:t>
            </a:r>
            <a:endParaRPr lang="en-IN" sz="2000" dirty="0">
              <a:latin typeface="Century" panose="02040604050505020304" pitchFamily="18" charset="0"/>
            </a:endParaRP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472</TotalTime>
  <Words>1646</Words>
  <Application>Microsoft Office PowerPoint</Application>
  <PresentationFormat>Custom</PresentationFormat>
  <Paragraphs>87</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Amasis MT Pro Black</vt:lpstr>
      <vt:lpstr>Arial</vt:lpstr>
      <vt:lpstr>Calibri</vt:lpstr>
      <vt:lpstr>Cambria</vt:lpstr>
      <vt:lpstr>Century</vt:lpstr>
      <vt:lpstr>Gill Sans MT</vt:lpstr>
      <vt:lpstr>Wingdings</vt:lpstr>
      <vt:lpstr>Wingdings 2</vt:lpstr>
      <vt:lpstr>Dividend</vt:lpstr>
      <vt:lpstr>Project Presentation on  Malignant-Comments-Classifier Project</vt:lpstr>
      <vt:lpstr>Agenda:</vt:lpstr>
      <vt:lpstr>Overview:</vt:lpstr>
      <vt:lpstr>Problem Statement:</vt:lpstr>
      <vt:lpstr>Problem Understanding:</vt:lpstr>
      <vt:lpstr>What is Malignant Comment?</vt:lpstr>
      <vt:lpstr>Importance of Malignant Comment Classifier.</vt:lpstr>
      <vt:lpstr>Exploratory Data Analysis:</vt:lpstr>
      <vt:lpstr>Visualization:</vt:lpstr>
      <vt:lpstr>Visualization:</vt:lpstr>
      <vt:lpstr>Vizualization:</vt:lpstr>
      <vt:lpstr>Analysis:</vt:lpstr>
      <vt:lpstr>Model Building:</vt:lpstr>
      <vt:lpstr>PowerPoint Presentation</vt:lpstr>
      <vt:lpstr>Hyper Parameter Tunning:</vt:lpstr>
      <vt:lpstr>Hyper Parameter Tunning:</vt:lpstr>
      <vt:lpstr>Saving the model and predictions for test dataset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Nikita Patra (Americas 2 - iCORE-CIS)</cp:lastModifiedBy>
  <cp:revision>10</cp:revision>
  <dcterms:created xsi:type="dcterms:W3CDTF">2021-10-01T13:22:47Z</dcterms:created>
  <dcterms:modified xsi:type="dcterms:W3CDTF">2021-12-26T10:55:23Z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bf4c9966-fbee-4eea-85be-cefde75077eb_Enabled">
    <vt:lpwstr>true</vt:lpwstr>
  </property>
  <property fmtid="{D5CDD505-2E9C-101B-9397-08002B2CF9AE}" pid="4" name="MSIP_Label_bf4c9966-fbee-4eea-85be-cefde75077eb_SetDate">
    <vt:lpwstr>2021-12-26T10:33:03Z</vt:lpwstr>
  </property>
  <property fmtid="{D5CDD505-2E9C-101B-9397-08002B2CF9AE}" pid="5" name="MSIP_Label_bf4c9966-fbee-4eea-85be-cefde75077eb_Method">
    <vt:lpwstr>Privileged</vt:lpwstr>
  </property>
  <property fmtid="{D5CDD505-2E9C-101B-9397-08002B2CF9AE}" pid="6" name="MSIP_Label_bf4c9966-fbee-4eea-85be-cefde75077eb_Name">
    <vt:lpwstr>Public</vt:lpwstr>
  </property>
  <property fmtid="{D5CDD505-2E9C-101B-9397-08002B2CF9AE}" pid="7" name="MSIP_Label_bf4c9966-fbee-4eea-85be-cefde75077eb_SiteId">
    <vt:lpwstr>258ac4e4-146a-411e-9dc8-79a9e12fd6da</vt:lpwstr>
  </property>
  <property fmtid="{D5CDD505-2E9C-101B-9397-08002B2CF9AE}" pid="8" name="MSIP_Label_bf4c9966-fbee-4eea-85be-cefde75077eb_ActionId">
    <vt:lpwstr>17af8bc2-52d0-446e-87f6-fb903e56e74c</vt:lpwstr>
  </property>
  <property fmtid="{D5CDD505-2E9C-101B-9397-08002B2CF9AE}" pid="9" name="MSIP_Label_bf4c9966-fbee-4eea-85be-cefde75077eb_ContentBits">
    <vt:lpwstr>2</vt:lpwstr>
  </property>
  <property fmtid="{D5CDD505-2E9C-101B-9397-08002B2CF9AE}" pid="10" name="ClassificationContentMarkingFooterLocations">
    <vt:lpwstr>Currency Symbols 16x9:8</vt:lpwstr>
  </property>
  <property fmtid="{D5CDD505-2E9C-101B-9397-08002B2CF9AE}" pid="11" name="ClassificationContentMarkingFooterText">
    <vt:lpwstr>Public</vt:lpwstr>
  </property>
</Properties>
</file>